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92" r:id="rId4"/>
    <p:sldId id="293" r:id="rId5"/>
    <p:sldId id="290" r:id="rId6"/>
    <p:sldId id="291" r:id="rId7"/>
    <p:sldId id="260" r:id="rId8"/>
    <p:sldId id="261" r:id="rId9"/>
    <p:sldId id="262" r:id="rId10"/>
    <p:sldId id="268" r:id="rId11"/>
    <p:sldId id="270" r:id="rId12"/>
    <p:sldId id="279" r:id="rId13"/>
    <p:sldId id="264" r:id="rId14"/>
    <p:sldId id="287" r:id="rId15"/>
    <p:sldId id="288" r:id="rId16"/>
    <p:sldId id="275" r:id="rId17"/>
    <p:sldId id="276" r:id="rId18"/>
    <p:sldId id="277" r:id="rId19"/>
    <p:sldId id="297" r:id="rId20"/>
    <p:sldId id="283" r:id="rId21"/>
    <p:sldId id="284" r:id="rId22"/>
    <p:sldId id="285" r:id="rId23"/>
    <p:sldId id="286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onaco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onaco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onaco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onaco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onaco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Monaco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Monaco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Monaco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Monaco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37BFF"/>
    <a:srgbClr val="FF0000"/>
    <a:srgbClr val="FFFF00"/>
    <a:srgbClr val="FF66D9"/>
    <a:srgbClr val="FF6666"/>
    <a:srgbClr val="CCCCCC"/>
    <a:srgbClr val="FFA240"/>
    <a:srgbClr val="FFB9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456" autoAdjust="0"/>
    <p:restoredTop sz="97133" autoAdjust="0"/>
  </p:normalViewPr>
  <p:slideViewPr>
    <p:cSldViewPr>
      <p:cViewPr>
        <p:scale>
          <a:sx n="66" d="100"/>
          <a:sy n="66" d="100"/>
        </p:scale>
        <p:origin x="-12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838FEA-F3CB-4A48-9667-AA4480F24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2B7C3D-141A-4AC9-B878-2951AD809C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869A-4B75-421C-9DEB-79FFF5912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00C4-2609-42E4-8D62-9A98909DF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A200C-E99C-4A42-B53A-129FBD47A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1086D-38B2-440E-86B8-F45360DD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A51B8-C851-4D0E-BC9D-D1CD5D4C3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45F3-2DFC-4535-88D7-E08CAB873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BA2F2-6BBE-44FF-BED6-3C061BD0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AE60-6E9B-49C2-838C-2F3D6D103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99B4-F3EC-4C46-B199-363E24F18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467C-6C44-421A-A636-0095BC6BB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78C53-2BD6-4B2F-97CF-3AB38670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B784-DA47-445E-9776-293C3A227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A7F1-C2D9-4E00-BB15-507413DB4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1F6E-351E-498A-AAA5-7CE89223F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0AEB-868E-4AC2-BF2B-67BF3D810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297D3-0708-4B4E-B584-230BDB986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7F1E-460F-4FAC-B54E-8FB92D641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86F3-D4B9-4039-A90F-129894A2F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F3E3006-9D7F-4780-A953-14C66D0A2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3A06084F-902A-45C9-9353-42E7D8AF55B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05273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</a:rPr>
              <a:t>Introduction to Photography</a:t>
            </a:r>
            <a:endParaRPr lang="en-US" dirty="0" smtClean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048000" y="575945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5229200"/>
            <a:ext cx="7772400" cy="16288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66D9"/>
                </a:solidFill>
                <a:latin typeface="Times New Roman" charset="0"/>
              </a:rPr>
              <a:t>“One should really use the camera as though tomorrow you'd be stricken blind.”</a:t>
            </a:r>
            <a:r>
              <a:rPr lang="en-US" b="1" dirty="0" smtClean="0">
                <a:solidFill>
                  <a:srgbClr val="FF66D9"/>
                </a:solidFill>
                <a:latin typeface="Times New Roman" charset="0"/>
              </a:rPr>
              <a:t/>
            </a:r>
            <a:br>
              <a:rPr lang="en-US" b="1" dirty="0" smtClean="0">
                <a:solidFill>
                  <a:srgbClr val="FF66D9"/>
                </a:solidFill>
                <a:latin typeface="Times New Roman" charset="0"/>
              </a:rPr>
            </a:br>
            <a:r>
              <a:rPr lang="en-US" b="1" dirty="0" smtClean="0">
                <a:solidFill>
                  <a:srgbClr val="FF66D9"/>
                </a:solidFill>
                <a:latin typeface="Times New Roman" charset="0"/>
              </a:rPr>
              <a:t/>
            </a:r>
            <a:br>
              <a:rPr lang="en-US" b="1" dirty="0" smtClean="0">
                <a:solidFill>
                  <a:srgbClr val="FF66D9"/>
                </a:solidFill>
                <a:latin typeface="Times New Roman" charset="0"/>
              </a:rPr>
            </a:br>
            <a:r>
              <a:rPr lang="en-US" sz="2000" b="1" dirty="0" smtClean="0">
                <a:solidFill>
                  <a:srgbClr val="FF66D9"/>
                </a:solidFill>
                <a:latin typeface="Times New Roman" charset="0"/>
              </a:rPr>
              <a:t>-</a:t>
            </a:r>
            <a:r>
              <a:rPr lang="en-US" sz="2000" b="1" dirty="0" err="1" smtClean="0">
                <a:solidFill>
                  <a:srgbClr val="FF66D9"/>
                </a:solidFill>
                <a:latin typeface="Times New Roman" charset="0"/>
              </a:rPr>
              <a:t>Dorthea</a:t>
            </a:r>
            <a:r>
              <a:rPr lang="en-US" sz="2000" b="1" dirty="0" smtClean="0">
                <a:solidFill>
                  <a:srgbClr val="FF66D9"/>
                </a:solidFill>
                <a:latin typeface="Times New Roman" charset="0"/>
              </a:rPr>
              <a:t> Lange</a:t>
            </a:r>
            <a:endParaRPr lang="en-US" sz="2000" dirty="0"/>
          </a:p>
        </p:txBody>
      </p:sp>
      <p:pic>
        <p:nvPicPr>
          <p:cNvPr id="2055" name="Picture 7" descr="http://stuffkit.com/wp-content/uploads/2012/08/Amazing-photography-of-a-bubble-bur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465240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2A5DF9F0-FA12-460E-A946-7011D53699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8000"/>
                </a:solidFill>
              </a:rPr>
              <a:t>Portrait Photography</a:t>
            </a:r>
            <a:endParaRPr 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4958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dirty="0" smtClean="0"/>
              <a:t>    Portrait photography is a photo of a person or </a:t>
            </a:r>
            <a:r>
              <a:rPr lang="en-US" sz="2500" dirty="0" smtClean="0"/>
              <a:t>animal</a:t>
            </a:r>
            <a:r>
              <a:rPr lang="en-US" sz="2500" dirty="0" smtClean="0"/>
              <a:t> </a:t>
            </a:r>
            <a:r>
              <a:rPr lang="en-US" sz="2500" dirty="0" smtClean="0"/>
              <a:t>that shows an emotional connection.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dirty="0" smtClean="0"/>
              <a:t>	</a:t>
            </a:r>
            <a:r>
              <a:rPr lang="en-US" sz="2500" dirty="0" smtClean="0"/>
              <a:t> 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500" dirty="0" smtClean="0"/>
              <a:t>	</a:t>
            </a:r>
          </a:p>
        </p:txBody>
      </p:sp>
      <p:pic>
        <p:nvPicPr>
          <p:cNvPr id="1024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6963" y="1981200"/>
            <a:ext cx="3292475" cy="4114800"/>
          </a:xfrm>
          <a:noFill/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486400" y="6172200"/>
            <a:ext cx="232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"/>
              </a:rPr>
              <a:t>Holding Virgina - Sally Mann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38200" y="4876800"/>
            <a:ext cx="12811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Scared</a:t>
            </a:r>
            <a:endParaRPr lang="en-US" sz="2400">
              <a:latin typeface="Chicago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95600" y="5181600"/>
            <a:ext cx="1098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66FF"/>
                </a:solidFill>
              </a:rPr>
              <a:t>Angry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447800" y="5867400"/>
            <a:ext cx="12811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FF"/>
                </a:solidFill>
              </a:rPr>
              <a:t>Other…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33400" y="3886200"/>
            <a:ext cx="4114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500" dirty="0">
                <a:solidFill>
                  <a:srgbClr val="FFFF00"/>
                </a:solidFill>
                <a:latin typeface="Times"/>
              </a:rPr>
              <a:t>What is the emotion shown in this photo?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utoUpdateAnimBg="0"/>
      <p:bldP spid="15371" grpId="0" autoUpdateAnimBg="0"/>
      <p:bldP spid="15372" grpId="0" autoUpdateAnimBg="0"/>
      <p:bldP spid="153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866B0B7-34B7-4C5F-BA27-49F982C56A2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229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95475"/>
            <a:ext cx="3810000" cy="3903663"/>
          </a:xfrm>
          <a:noFill/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447800" y="5867400"/>
            <a:ext cx="192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"/>
              </a:rPr>
              <a:t>The Dress -  Sally Mann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4724400" y="5867400"/>
            <a:ext cx="4114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baseline="30000">
                <a:solidFill>
                  <a:srgbClr val="E6E6E6"/>
                </a:solidFill>
                <a:latin typeface="Times"/>
              </a:rPr>
              <a:t>Boy and Car, New York City - Jerome Liebling, 1949</a:t>
            </a:r>
            <a:endParaRPr lang="en-US" sz="1600">
              <a:solidFill>
                <a:srgbClr val="E6E6E6"/>
              </a:solidFill>
              <a:latin typeface="Times"/>
            </a:endParaRP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895600" y="457200"/>
            <a:ext cx="3441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4917"/>
                </a:solidFill>
                <a:latin typeface="Times"/>
              </a:rPr>
              <a:t>More Portraits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2362200" y="1219200"/>
            <a:ext cx="438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"/>
              </a:rPr>
              <a:t>Portraits can be the whole body.</a:t>
            </a:r>
          </a:p>
        </p:txBody>
      </p:sp>
      <p:pic>
        <p:nvPicPr>
          <p:cNvPr id="1229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E87F3C2E-3BF7-4CD9-B3C6-5ACD0843AF8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772400" cy="1905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What are some ways you can make a </a:t>
            </a:r>
            <a:r>
              <a:rPr lang="en-US" b="1" smtClean="0">
                <a:solidFill>
                  <a:srgbClr val="FF4917"/>
                </a:solidFill>
              </a:rPr>
              <a:t>portrait photograph</a:t>
            </a:r>
            <a:r>
              <a:rPr lang="en-US" b="1" smtClean="0">
                <a:solidFill>
                  <a:srgbClr val="FFFF00"/>
                </a:solidFill>
              </a:rPr>
              <a:t> creative and different from everyone else?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A468F246-BF45-4AAC-BB06-C6EBAF48F8E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FFFF"/>
                </a:solidFill>
              </a:rPr>
              <a:t>Documentary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133600"/>
            <a:ext cx="449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00FFFF"/>
                </a:solidFill>
              </a:rPr>
              <a:t>Documentary photography presents </a:t>
            </a:r>
            <a:r>
              <a:rPr lang="en-US" sz="2800" b="1" dirty="0" smtClean="0">
                <a:solidFill>
                  <a:srgbClr val="00FFFF"/>
                </a:solidFill>
              </a:rPr>
              <a:t>a true scene </a:t>
            </a:r>
            <a:r>
              <a:rPr lang="en-US" sz="2800" b="1" dirty="0" smtClean="0">
                <a:solidFill>
                  <a:srgbClr val="00FFFF"/>
                </a:solidFill>
              </a:rPr>
              <a:t>without </a:t>
            </a:r>
            <a:r>
              <a:rPr lang="en-US" sz="2800" b="1" dirty="0" smtClean="0">
                <a:solidFill>
                  <a:srgbClr val="00FFFF"/>
                </a:solidFill>
              </a:rPr>
              <a:t>changing anything. 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rgbClr val="00FF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FFFF"/>
                </a:solidFill>
              </a:rPr>
              <a:t> 	Good documentary photographs make you wonder what the story is behind the photograph.</a:t>
            </a:r>
            <a:r>
              <a:rPr lang="en-US" sz="2800" b="1" dirty="0" smtClean="0"/>
              <a:t> </a:t>
            </a:r>
            <a:endParaRPr lang="en-US" sz="2800" dirty="0" smtClean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600200" y="5715000"/>
            <a:ext cx="2533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Times"/>
              </a:rPr>
              <a:t>Migrant Mother - Dorthea Lange</a:t>
            </a:r>
          </a:p>
        </p:txBody>
      </p:sp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294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BDC0B1F-F357-4628-9FA3-1084C061FB2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rgbClr val="637BFF"/>
                </a:solidFill>
              </a:rPr>
              <a:t>What are the stories in these photos?</a:t>
            </a:r>
            <a:endParaRPr lang="en-US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6052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43053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3FC84A1-B5E6-413C-B822-4D8F412004E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do you find </a:t>
            </a:r>
            <a:r>
              <a:rPr lang="en-US" smtClean="0">
                <a:solidFill>
                  <a:srgbClr val="00FFFF"/>
                </a:solidFill>
              </a:rPr>
              <a:t>documentary</a:t>
            </a:r>
            <a:r>
              <a:rPr lang="en-US" smtClean="0"/>
              <a:t> photographs?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93725" y="3154363"/>
            <a:ext cx="22415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0000"/>
                </a:solidFill>
              </a:rPr>
              <a:t>Newspaper</a:t>
            </a:r>
            <a:endParaRPr lang="en-US" sz="3000">
              <a:solidFill>
                <a:schemeClr val="accent2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22415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FF00"/>
                </a:solidFill>
              </a:rPr>
              <a:t>Magazines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90600" y="5334000"/>
            <a:ext cx="2012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FFFF"/>
                </a:solidFill>
              </a:rPr>
              <a:t>Internet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648200" y="4343400"/>
            <a:ext cx="1327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FF00"/>
                </a:solidFill>
              </a:rPr>
              <a:t>Books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6298624" presetClass="entr" presetSubtype="781467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  <p:bldP spid="37893" grpId="0" autoUpdateAnimBg="0"/>
      <p:bldP spid="378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E8207CA5-9E58-4E2F-808C-2C5BA75B366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FF66D9"/>
                </a:solidFill>
              </a:rPr>
              <a:t>Contrast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590800"/>
            <a:ext cx="38100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   Contrast refers to the brightness between the light and shadow areas of a picture.</a:t>
            </a:r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46300"/>
            <a:ext cx="3810000" cy="3783013"/>
          </a:xfr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69925" y="5908675"/>
            <a:ext cx="36496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E6E6E6"/>
                </a:solidFill>
                <a:latin typeface="Helvetica" charset="0"/>
              </a:rPr>
              <a:t>Mapplethorpe, Orchid and Leaf in White Vase 1982</a:t>
            </a:r>
          </a:p>
          <a:p>
            <a:endParaRPr lang="en-US" sz="2400">
              <a:solidFill>
                <a:srgbClr val="FFFFFF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E824AF4C-7C35-4683-A9A6-F54D46097B3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Does it have </a:t>
            </a:r>
            <a:r>
              <a:rPr lang="en-US" sz="3200" b="1" smtClean="0">
                <a:solidFill>
                  <a:srgbClr val="FF66D9"/>
                </a:solidFill>
              </a:rPr>
              <a:t>contrast</a:t>
            </a:r>
            <a:r>
              <a:rPr lang="en-US" sz="3200" b="1" smtClean="0"/>
              <a:t>?  What direction is the light on the trees coming from?</a:t>
            </a:r>
            <a:endParaRPr lang="en-US" smtClean="0"/>
          </a:p>
        </p:txBody>
      </p:sp>
      <p:pic>
        <p:nvPicPr>
          <p:cNvPr id="2253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828800"/>
            <a:ext cx="5791200" cy="4130675"/>
          </a:xfrm>
          <a:noFill/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336925" y="5943600"/>
            <a:ext cx="35972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 b="1">
                <a:solidFill>
                  <a:srgbClr val="FFFFFF"/>
                </a:solidFill>
                <a:latin typeface="Arial" charset="0"/>
              </a:rPr>
              <a:t>Alfred Stieglitz</a:t>
            </a:r>
            <a:r>
              <a:rPr lang="en-US" sz="1300">
                <a:solidFill>
                  <a:srgbClr val="FFFFFF"/>
                </a:solidFill>
                <a:latin typeface="Arial" charset="0"/>
              </a:rPr>
              <a:t> - Icy Night, 1893</a:t>
            </a:r>
          </a:p>
          <a:p>
            <a:endParaRPr lang="en-US" sz="2400">
              <a:solidFill>
                <a:srgbClr val="FFFFFF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2E66FEA-6942-45CA-82A1-F8D73DA2283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66D9"/>
                </a:solidFill>
              </a:rPr>
              <a:t>What is Contrast?</a:t>
            </a:r>
            <a:endParaRPr lang="en-US" smtClean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Contrast is the difference between light and shadow.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Think about a flashlight in a dark room.</a:t>
            </a:r>
            <a:r>
              <a:rPr lang="en-US" sz="4000" dirty="0"/>
              <a:t>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371600" y="4876800"/>
            <a:ext cx="178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500"/>
              <a:t>LIGHTS</a:t>
            </a:r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029200" y="4838700"/>
            <a:ext cx="205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500">
                <a:solidFill>
                  <a:schemeClr val="tx2"/>
                </a:solidFill>
                <a:effectLst>
                  <a:outerShdw blurRad="38100" dist="38100" dir="2700000" algn="tl">
                    <a:srgbClr val="B3B3B3"/>
                  </a:outerShdw>
                </a:effectLst>
              </a:rPr>
              <a:t>SHADOWS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B3B3B3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6301696" presetClass="entr" presetSubtype="230470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4581" grpId="0" autoUpdateAnimBg="0"/>
      <p:bldP spid="2458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composition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0AEB-868E-4AC2-BF2B-67BF3D8102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8509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 positioning of objects or the photos focus within the photograph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A2A6BC29-4216-4DBC-9C20-30410EE914F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What is Photography?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844824"/>
            <a:ext cx="8424936" cy="14561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the art, science, and practice of creating durable images by recording light or other electromagnetic radiation, either chemically by means of a light-sensitive material such as photographic film, or electronically by means of an image sensor.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E6E6E6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B2EBF837-0AD6-4307-95D3-939FF6D3253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5000" smtClean="0">
                <a:solidFill>
                  <a:srgbClr val="FF0000"/>
                </a:solidFill>
                <a:latin typeface="Times New Roman" charset="0"/>
              </a:rPr>
              <a:t>Rule of Thirds</a:t>
            </a:r>
            <a:endParaRPr lang="en-US" sz="1600" smtClean="0">
              <a:solidFill>
                <a:srgbClr val="8E2323"/>
              </a:solidFill>
              <a:latin typeface="Times New Roman" charset="0"/>
            </a:endParaRP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95600"/>
            <a:ext cx="33528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429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669925" y="1279525"/>
            <a:ext cx="8093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"/>
              </a:rPr>
              <a:t>A photo is more interesting if the subject is </a:t>
            </a:r>
            <a:r>
              <a:rPr lang="en-US" sz="2400" b="1">
                <a:solidFill>
                  <a:srgbClr val="FFFF00"/>
                </a:solidFill>
                <a:latin typeface="Times"/>
              </a:rPr>
              <a:t>NOT</a:t>
            </a:r>
            <a:r>
              <a:rPr lang="en-US" sz="2400">
                <a:latin typeface="Times"/>
              </a:rPr>
              <a:t> directly in the center.  Try placing your subject </a:t>
            </a:r>
            <a:r>
              <a:rPr lang="en-US" sz="2400">
                <a:solidFill>
                  <a:srgbClr val="FF0000"/>
                </a:solidFill>
                <a:latin typeface="Times"/>
              </a:rPr>
              <a:t>1/3</a:t>
            </a:r>
            <a:r>
              <a:rPr lang="en-US" sz="2400">
                <a:latin typeface="Times"/>
              </a:rPr>
              <a:t> to the left or right, or </a:t>
            </a:r>
            <a:r>
              <a:rPr lang="en-US" sz="2400">
                <a:solidFill>
                  <a:srgbClr val="FF0000"/>
                </a:solidFill>
                <a:latin typeface="Times"/>
              </a:rPr>
              <a:t>1/3</a:t>
            </a:r>
            <a:r>
              <a:rPr lang="en-US" sz="2400">
                <a:latin typeface="Times"/>
              </a:rPr>
              <a:t> from top or bottom.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E604E0C-643F-40FD-9C48-7269DC0B33E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089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1371600" y="5486400"/>
            <a:ext cx="6391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500">
                <a:latin typeface="Times"/>
              </a:rPr>
              <a:t>Which photograph do you find more interesting?</a:t>
            </a:r>
          </a:p>
          <a:p>
            <a:r>
              <a:rPr lang="en-US" sz="2500">
                <a:latin typeface="Times"/>
              </a:rPr>
              <a:t>			WHY?</a:t>
            </a:r>
          </a:p>
          <a:p>
            <a:endParaRPr lang="en-US" sz="2400">
              <a:latin typeface="Times"/>
            </a:endParaRP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228600" y="762000"/>
            <a:ext cx="87360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500">
                <a:latin typeface="Times"/>
              </a:rPr>
              <a:t>One photograph uses rule of thirds and the other uses central focus.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111250" y="4772025"/>
            <a:ext cx="2165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Central Focus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9125" y="4772025"/>
            <a:ext cx="231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Rule of Thirds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utoUpdateAnimBg="0"/>
      <p:bldP spid="317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97E19161-EEF6-4BC9-807B-D70F842780E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743200" y="304800"/>
            <a:ext cx="3746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0">
                <a:solidFill>
                  <a:srgbClr val="FFFF00"/>
                </a:solidFill>
                <a:latin typeface="Times"/>
              </a:rPr>
              <a:t>Point of View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981200" y="1143000"/>
            <a:ext cx="510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"/>
              </a:rPr>
              <a:t>Try selecting </a:t>
            </a:r>
            <a:r>
              <a:rPr lang="en-US" sz="2400" dirty="0" smtClean="0">
                <a:latin typeface="Times"/>
              </a:rPr>
              <a:t>an </a:t>
            </a:r>
            <a:r>
              <a:rPr lang="en-US" sz="2400" dirty="0">
                <a:latin typeface="Times"/>
              </a:rPr>
              <a:t>unusual point of view.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33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90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812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77850" y="5414963"/>
            <a:ext cx="155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6FF40"/>
                </a:solidFill>
              </a:rPr>
              <a:t>Eye Level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235450" y="4953000"/>
            <a:ext cx="946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4917"/>
                </a:solidFill>
              </a:rPr>
              <a:t>Above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391400" y="5410200"/>
            <a:ext cx="946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37BFF"/>
                </a:solidFill>
              </a:rPr>
              <a:t>Below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6300544" presetClass="entr" presetSubtype="307872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6300544" presetClass="entr" presetSubtype="307873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6300544" presetClass="entr" presetSubtype="3078745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utoUpdateAnimBg="0"/>
      <p:bldP spid="34826" grpId="0" autoUpdateAnimBg="0"/>
      <p:bldP spid="3482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DD13AC2-9E79-48C2-9C2E-9131D42903B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6FF40"/>
                </a:solidFill>
              </a:rPr>
              <a:t>Proximity</a:t>
            </a:r>
            <a:endParaRPr lang="en-US" smtClean="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1556793"/>
            <a:ext cx="10959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66FF"/>
                </a:solidFill>
                <a:latin typeface="Times"/>
              </a:rPr>
              <a:t>Don’t be shy!  Get close to your subject</a:t>
            </a:r>
            <a:r>
              <a:rPr lang="en-US" sz="2400" dirty="0" smtClean="0">
                <a:solidFill>
                  <a:srgbClr val="CC66FF"/>
                </a:solidFill>
                <a:latin typeface="Times"/>
              </a:rPr>
              <a:t>. </a:t>
            </a:r>
            <a:r>
              <a:rPr lang="en-US" sz="2400" dirty="0" smtClean="0">
                <a:solidFill>
                  <a:srgbClr val="CC66FF"/>
                </a:solidFill>
                <a:latin typeface="Times"/>
              </a:rPr>
              <a:t>But make sure you keep focus!</a:t>
            </a:r>
            <a:endParaRPr lang="en-US" sz="2400" dirty="0">
              <a:solidFill>
                <a:srgbClr val="CC66FF"/>
              </a:solidFill>
              <a:latin typeface="Times"/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4051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3136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720"/>
          </a:xfrm>
        </p:spPr>
        <p:txBody>
          <a:bodyPr/>
          <a:lstStyle/>
          <a:p>
            <a:r>
              <a:rPr lang="en-US" dirty="0" smtClean="0"/>
              <a:t>Basic Portfolio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0AEB-868E-4AC2-BF2B-67BF3D8102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78488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Small groups, 1+ DSLR camera per group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Each person must take 4 photos of each of the three subjects: Landscape, Portrait, Documentary. (2 black and white, 2 color)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Each person must then write a short paragraph describing the photo, explaining the contrast (B&amp;W), the point of view, composition and proximity of the picture as well as the subject.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As a group, you must decide on three themes, one theme for each of the subjects: Example, for Landscape the theme can be “Essentials for life”. What sort of landscape pictures would be included in this theme?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0AEB-868E-4AC2-BF2B-67BF3D8102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68773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The group will take the photos and print them to bring into the class.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As a group, you must choose one best picture from each subject and print it as a 10x12. All other photos must be printed as a 5x7.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The group will present all photographs, each member explaining his own photographs and then as a group, explaining why they chose the three best photographs in relation to the photography vocabulary/tips.   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4704"/>
          </a:xfrm>
        </p:spPr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0AEB-868E-4AC2-BF2B-67BF3D8102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80648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10 points for each “best picture” as a group, 5 points for the photograph utilizing point of view, </a:t>
            </a:r>
            <a:r>
              <a:rPr lang="en-US" sz="2400" dirty="0" err="1" smtClean="0"/>
              <a:t>compositioning</a:t>
            </a:r>
            <a:r>
              <a:rPr lang="en-US" sz="2400" dirty="0" smtClean="0"/>
              <a:t>, and proximity (or contrast for B&amp;W) and 5 points for the explanation (30 points as a group)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10 points for each “best picture”  out of the four each student took individually, </a:t>
            </a:r>
            <a:r>
              <a:rPr lang="en-US" sz="2400" dirty="0" smtClean="0"/>
              <a:t>5 points for the photograph utilizing best point of view, contrast/proximity and 5 points for the explanation (30 points </a:t>
            </a:r>
            <a:r>
              <a:rPr lang="en-US" sz="2400" dirty="0" smtClean="0"/>
              <a:t>individually)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10 points for printing out the photographs as described in the project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10 points for following the projects criteria</a:t>
            </a:r>
          </a:p>
          <a:p>
            <a:endParaRPr lang="en-US" sz="2400" dirty="0" smtClean="0"/>
          </a:p>
          <a:p>
            <a:r>
              <a:rPr lang="en-US" sz="2400" dirty="0" smtClean="0"/>
              <a:t>Total points: 80 (40 as a group, 40 individually)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52736"/>
          </a:xfrm>
        </p:spPr>
        <p:txBody>
          <a:bodyPr/>
          <a:lstStyle/>
          <a:p>
            <a:r>
              <a:rPr lang="en-US" dirty="0" smtClean="0"/>
              <a:t>Short history of Photography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36712"/>
            <a:ext cx="7772400" cy="266429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Photography was invented in the beginning of the 19</a:t>
            </a:r>
            <a:r>
              <a:rPr lang="en-US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century</a:t>
            </a:r>
          </a:p>
          <a:p>
            <a:r>
              <a:rPr lang="en-US" dirty="0" smtClean="0"/>
              <a:t>Chemical photography was invented in the 1820s.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924944"/>
            <a:ext cx="7772400" cy="31710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permanent 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photoetching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(fundamental photography) was an image produced in 1822 by the French inventor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Nicephore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Niepce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made the first permanent photograph from nature (his 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from the Window at Le Gras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with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1826.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1086D-38B2-440E-86B8-F45360DDAE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1086D-38B2-440E-86B8-F45360DDAE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1682" name="Picture 2" descr="http://t3.gstatic.com/images?q=tbn:ANd9GcQRt4ffpzwmiBfwJL9wxKRBc8_9a0OeAcU1NVu75aTcH1jtSw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3859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A3C95E12-6EA2-40E1-88C3-D8FDEEBD13D5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12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685800"/>
            <a:ext cx="4419600" cy="3987800"/>
          </a:xfrm>
          <a:noFill/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17525" y="-30163"/>
            <a:ext cx="43011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"/>
              </a:rPr>
              <a:t>How a </a:t>
            </a:r>
            <a:r>
              <a:rPr lang="en-US" sz="3200" b="1" dirty="0" smtClean="0">
                <a:solidFill>
                  <a:srgbClr val="FFFFFF"/>
                </a:solidFill>
                <a:latin typeface="Times"/>
              </a:rPr>
              <a:t>camera </a:t>
            </a:r>
            <a:r>
              <a:rPr lang="en-US" sz="3200" b="1" dirty="0">
                <a:solidFill>
                  <a:srgbClr val="FFFFFF"/>
                </a:solidFill>
                <a:latin typeface="Times"/>
              </a:rPr>
              <a:t>works…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12725" y="4860925"/>
            <a:ext cx="86805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"/>
              </a:rPr>
              <a:t>When the shutter of a camera is opened, light passes through the lens</a:t>
            </a:r>
          </a:p>
          <a:p>
            <a:r>
              <a:rPr lang="en-US" sz="2400" dirty="0">
                <a:solidFill>
                  <a:srgbClr val="FFFFFF"/>
                </a:solidFill>
                <a:latin typeface="Times"/>
              </a:rPr>
              <a:t>and onto the film.  The film is covered with chemicals that create a </a:t>
            </a:r>
          </a:p>
          <a:p>
            <a:r>
              <a:rPr lang="en-US" sz="2400" dirty="0">
                <a:solidFill>
                  <a:srgbClr val="FFFFFF"/>
                </a:solidFill>
                <a:latin typeface="Times"/>
              </a:rPr>
              <a:t>pattern of light on the film.  This becomes the </a:t>
            </a:r>
            <a:r>
              <a:rPr lang="en-US" sz="2400" dirty="0" smtClean="0">
                <a:solidFill>
                  <a:srgbClr val="FFFFFF"/>
                </a:solidFill>
                <a:latin typeface="Times"/>
              </a:rPr>
              <a:t>negative in chemical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Times"/>
              </a:rPr>
              <a:t>Photography. Now, we often use digital/electronic photography. </a:t>
            </a:r>
            <a:r>
              <a:rPr lang="en-US" sz="2400" dirty="0" smtClean="0">
                <a:solidFill>
                  <a:srgbClr val="E6E6E6"/>
                </a:solidFill>
                <a:latin typeface="Times"/>
              </a:rPr>
              <a:t>  </a:t>
            </a:r>
            <a:endParaRPr lang="en-US" sz="2400" dirty="0">
              <a:solidFill>
                <a:srgbClr val="E6E6E6"/>
              </a:solidFill>
              <a:latin typeface="Times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93738"/>
            <a:ext cx="19812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096000" y="152400"/>
            <a:ext cx="2590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500" b="1">
                <a:solidFill>
                  <a:srgbClr val="FFFF00"/>
                </a:solidFill>
              </a:rPr>
              <a:t>Notice the inverted </a:t>
            </a:r>
          </a:p>
          <a:p>
            <a:r>
              <a:rPr lang="en-US" sz="1500" b="1">
                <a:solidFill>
                  <a:srgbClr val="FFFF00"/>
                </a:solidFill>
              </a:rPr>
              <a:t>(upside-down)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dirty="0" smtClean="0"/>
              <a:t>An </a:t>
            </a:r>
            <a:r>
              <a:rPr lang="en-US" b="1" dirty="0" smtClean="0"/>
              <a:t>image sensor</a:t>
            </a:r>
            <a:r>
              <a:rPr lang="en-US" dirty="0" smtClean="0"/>
              <a:t> is a device that converts an optical image into an electronic signal.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0A7F1-C2D9-4E00-BB15-507413DB47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0658" name="Picture 2" descr="http://upload.wikimedia.org/wikipedia/commons/thumb/5/5d/Ccd-sensor.jpg/230px-Ccd-sen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70205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4F992AFF-AFEF-49FB-96DA-F1F78A549C6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There are three basic styles of photography.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20843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500">
                <a:solidFill>
                  <a:srgbClr val="00FF00"/>
                </a:solidFill>
                <a:latin typeface="Times"/>
              </a:rPr>
              <a:t>Landscape</a:t>
            </a:r>
            <a:endParaRPr lang="en-US" sz="2400">
              <a:solidFill>
                <a:srgbClr val="00FF00"/>
              </a:solidFill>
              <a:latin typeface="Times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57600" y="3962400"/>
            <a:ext cx="1517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500">
                <a:solidFill>
                  <a:srgbClr val="FFFF00"/>
                </a:solidFill>
                <a:latin typeface="Times"/>
              </a:rPr>
              <a:t>Portrait</a:t>
            </a:r>
            <a:endParaRPr lang="en-US" sz="2400">
              <a:solidFill>
                <a:srgbClr val="FFFF00"/>
              </a:solidFill>
              <a:latin typeface="Times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26035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500">
                <a:solidFill>
                  <a:srgbClr val="00FFFF"/>
                </a:solidFill>
                <a:latin typeface="Times"/>
              </a:rPr>
              <a:t>Documentary</a:t>
            </a:r>
            <a:endParaRPr lang="en-US" sz="2400">
              <a:solidFill>
                <a:srgbClr val="00FFFF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19BCCFF-8CCA-40ED-BE28-F645962C98D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</a:rPr>
              <a:t>Landscape</a:t>
            </a:r>
            <a:endParaRPr 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   Landscape is a photograph of the environment.  It could be the forest, mountains, oceans, or your backyard.  Ansel Adams is a famous landscape photographer.  Here is one of his images.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953000" y="2133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"/>
            </a:endParaRP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3289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2518DED6-0D0D-4F08-A083-1E0C5475AB3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Here is another of Ansel Adams Photographs</a:t>
            </a:r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905000"/>
            <a:ext cx="5867400" cy="4676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B3B3B3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ac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aco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813</Words>
  <Application>Microsoft Office PowerPoint</Application>
  <PresentationFormat>On-screen Show (4:3)</PresentationFormat>
  <Paragraphs>121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Introduction to Photography</vt:lpstr>
      <vt:lpstr>What is Photography?</vt:lpstr>
      <vt:lpstr>Short history of Photography</vt:lpstr>
      <vt:lpstr>Slide 4</vt:lpstr>
      <vt:lpstr>Slide 5</vt:lpstr>
      <vt:lpstr>Image Sensor</vt:lpstr>
      <vt:lpstr>There are three basic styles of photography.</vt:lpstr>
      <vt:lpstr>Landscape</vt:lpstr>
      <vt:lpstr>Here is another of Ansel Adams Photographs</vt:lpstr>
      <vt:lpstr>Portrait Photography</vt:lpstr>
      <vt:lpstr>Slide 11</vt:lpstr>
      <vt:lpstr>What are some ways you can make a portrait photograph creative and different from everyone else? </vt:lpstr>
      <vt:lpstr>Documentary</vt:lpstr>
      <vt:lpstr>What are the stories in these photos?</vt:lpstr>
      <vt:lpstr>Where do you find documentary photographs?</vt:lpstr>
      <vt:lpstr>Contrast</vt:lpstr>
      <vt:lpstr>Does it have contrast?  What direction is the light on the trees coming from?</vt:lpstr>
      <vt:lpstr>What is Contrast?</vt:lpstr>
      <vt:lpstr>The composition</vt:lpstr>
      <vt:lpstr>Rule of Thirds</vt:lpstr>
      <vt:lpstr>Slide 21</vt:lpstr>
      <vt:lpstr>Slide 22</vt:lpstr>
      <vt:lpstr>Proximity</vt:lpstr>
      <vt:lpstr>Basic Portfolio Project</vt:lpstr>
      <vt:lpstr>Slide 25</vt:lpstr>
      <vt:lpstr>Grading</vt:lpstr>
    </vt:vector>
  </TitlesOfParts>
  <Company>Lanie Evans Photography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Photography</dc:title>
  <dc:creator>Elaina Evans</dc:creator>
  <cp:lastModifiedBy>Jodi</cp:lastModifiedBy>
  <cp:revision>71</cp:revision>
  <dcterms:created xsi:type="dcterms:W3CDTF">2003-02-16T20:32:02Z</dcterms:created>
  <dcterms:modified xsi:type="dcterms:W3CDTF">2013-10-05T19:47:21Z</dcterms:modified>
</cp:coreProperties>
</file>